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matic SC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e420ad81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e420ad81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e420ad81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e420ad81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420ad81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420ad81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e420ad81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e420ad81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e420ad81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e420ad81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e420ad81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e420ad81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e420ad81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e420ad81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e420ad81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e420ad81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e420ad81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e420ad81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e420ad81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e420ad81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e420ad81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e420ad81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e420ad81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e420ad81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e420ad8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e420ad8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e420ad8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e420ad8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e420ad8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e420ad8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e420ad8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e420ad8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e420ad81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e420ad81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e420ad81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e420ad81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e420ad8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e420ad8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e420ad81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e420ad81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JeffSackmann/tennis_atp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85800" y="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ATP TENIS POST PANDEMIA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794625"/>
            <a:ext cx="85206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crear un modelo predictivo </a:t>
            </a:r>
            <a:r>
              <a:rPr lang="es"/>
              <a:t>desde cero </a:t>
            </a:r>
            <a:r>
              <a:rPr lang="es"/>
              <a:t>de un partido de tenis profesional a partir de los datos de 2021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25" y="1830597"/>
            <a:ext cx="1950600" cy="15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200" y="1830600"/>
            <a:ext cx="1583000" cy="15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títulos por jugador: el más dominante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3572275"/>
            <a:ext cx="42603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NOVAC DNOCOVID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badum tss (no vale reírse)</a:t>
            </a:r>
            <a:endParaRPr sz="16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650" y="979924"/>
            <a:ext cx="9143999" cy="220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225" y="3079425"/>
            <a:ext cx="2842626" cy="198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273" y="3312900"/>
            <a:ext cx="445500" cy="4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467009" y="3312891"/>
            <a:ext cx="617175" cy="6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4142" y="4196042"/>
            <a:ext cx="747325" cy="7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66801" cy="15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087" y="1697550"/>
            <a:ext cx="7258973" cy="1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578775"/>
            <a:ext cx="7295500" cy="15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620" y="1697550"/>
            <a:ext cx="3483380" cy="19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8450" y="3868750"/>
            <a:ext cx="803075" cy="114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/>
          <p:nvPr/>
        </p:nvCxnSpPr>
        <p:spPr>
          <a:xfrm>
            <a:off x="6055100" y="5069375"/>
            <a:ext cx="105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6800" y="77788"/>
            <a:ext cx="1878876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1600" y="3868742"/>
            <a:ext cx="1052400" cy="1151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>
            <a:off x="244575" y="3290650"/>
            <a:ext cx="2964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3"/>
          <p:cNvCxnSpPr/>
          <p:nvPr/>
        </p:nvCxnSpPr>
        <p:spPr>
          <a:xfrm>
            <a:off x="237075" y="3349650"/>
            <a:ext cx="311400" cy="14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/>
          <p:nvPr/>
        </p:nvCxnSpPr>
        <p:spPr>
          <a:xfrm>
            <a:off x="259400" y="3409225"/>
            <a:ext cx="3186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75" y="33825"/>
            <a:ext cx="8839199" cy="211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99204"/>
            <a:ext cx="8839199" cy="214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8" cy="21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50" y="2073558"/>
            <a:ext cx="3431744" cy="273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800" y="2023418"/>
            <a:ext cx="2226675" cy="161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049" y="1986702"/>
            <a:ext cx="2226675" cy="16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100" y="3676050"/>
            <a:ext cx="1999250" cy="14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FEATURING </a:t>
            </a:r>
            <a:r>
              <a:rPr lang="es"/>
              <a:t>ENGINEERING</a:t>
            </a:r>
            <a:r>
              <a:rPr lang="es"/>
              <a:t>: LIMPIEZA DE DATOS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89350" y="1206450"/>
            <a:ext cx="4290900" cy="3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Procedemos a </a:t>
            </a:r>
            <a:r>
              <a:rPr b="1" lang="es"/>
              <a:t>limpiar</a:t>
            </a:r>
            <a:r>
              <a:rPr lang="es"/>
              <a:t> el dataset de </a:t>
            </a:r>
            <a:r>
              <a:rPr b="1" lang="es"/>
              <a:t>columnas sin valor</a:t>
            </a:r>
            <a:r>
              <a:rPr lang="es"/>
              <a:t>, con muchos </a:t>
            </a:r>
            <a:r>
              <a:rPr b="1" lang="es"/>
              <a:t>nulos</a:t>
            </a:r>
            <a:r>
              <a:rPr lang="es"/>
              <a:t>, </a:t>
            </a:r>
            <a:r>
              <a:rPr b="1" lang="es"/>
              <a:t>valores desconocidos</a:t>
            </a:r>
            <a:r>
              <a:rPr lang="es"/>
              <a:t> y mantener solo las </a:t>
            </a:r>
            <a:r>
              <a:rPr b="1" lang="es"/>
              <a:t>filas completas</a:t>
            </a:r>
            <a:r>
              <a:rPr lang="es"/>
              <a:t> de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Eliminamos</a:t>
            </a:r>
            <a:r>
              <a:rPr lang="es"/>
              <a:t> las columnas con </a:t>
            </a:r>
            <a:r>
              <a:rPr b="1" lang="es"/>
              <a:t>altas correlaciones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Pasamos</a:t>
            </a:r>
            <a:r>
              <a:rPr lang="es"/>
              <a:t> las variables categóricas </a:t>
            </a:r>
            <a:r>
              <a:rPr b="1" lang="es"/>
              <a:t>a numéricas</a:t>
            </a:r>
            <a:r>
              <a:rPr lang="es"/>
              <a:t> -&gt; Label 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Normalizamos</a:t>
            </a:r>
            <a:r>
              <a:rPr lang="es"/>
              <a:t> las numéricas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42700"/>
            <a:ext cx="4423049" cy="248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1001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¡pa fuera!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46050"/>
            <a:ext cx="4440918" cy="39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1150"/>
            <a:ext cx="4267200" cy="3930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7"/>
          <p:cNvCxnSpPr/>
          <p:nvPr/>
        </p:nvCxnSpPr>
        <p:spPr>
          <a:xfrm rot="10800000">
            <a:off x="4009550" y="2149425"/>
            <a:ext cx="252000" cy="14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7"/>
          <p:cNvCxnSpPr/>
          <p:nvPr/>
        </p:nvCxnSpPr>
        <p:spPr>
          <a:xfrm rot="10800000">
            <a:off x="4015200" y="2324050"/>
            <a:ext cx="252000" cy="14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7"/>
          <p:cNvCxnSpPr/>
          <p:nvPr/>
        </p:nvCxnSpPr>
        <p:spPr>
          <a:xfrm rot="10800000">
            <a:off x="3966025" y="3121250"/>
            <a:ext cx="252000" cy="14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7"/>
          <p:cNvCxnSpPr/>
          <p:nvPr/>
        </p:nvCxnSpPr>
        <p:spPr>
          <a:xfrm rot="10800000">
            <a:off x="3966025" y="3273650"/>
            <a:ext cx="252000" cy="14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final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025"/>
            <a:ext cx="8839198" cy="1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63500"/>
            <a:ext cx="1745925" cy="2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850" y="2710975"/>
            <a:ext cx="2398325" cy="2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600" y="536187"/>
            <a:ext cx="7715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6825" y="2763500"/>
            <a:ext cx="2293275" cy="22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95300" y="797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</a:t>
            </a:r>
            <a:r>
              <a:rPr lang="es"/>
              <a:t> mediante machine learning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880775"/>
            <a:ext cx="42603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Trabajaremos con modelos de </a:t>
            </a:r>
            <a:r>
              <a:rPr b="1" lang="es"/>
              <a:t>clasificación</a:t>
            </a:r>
            <a:r>
              <a:rPr lang="es"/>
              <a:t> y </a:t>
            </a:r>
            <a:r>
              <a:rPr b="1" lang="es"/>
              <a:t>regresión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TARGET </a:t>
            </a:r>
            <a:r>
              <a:rPr lang="es"/>
              <a:t>-&gt; </a:t>
            </a:r>
            <a:r>
              <a:rPr b="1" lang="es"/>
              <a:t>Ganador del partido</a:t>
            </a:r>
            <a:r>
              <a:rPr lang="es"/>
              <a:t> (</a:t>
            </a:r>
            <a:r>
              <a:rPr i="1" lang="es"/>
              <a:t>winner_id</a:t>
            </a:r>
            <a:r>
              <a:rPr lang="e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</a:t>
            </a:r>
            <a:r>
              <a:rPr b="1" lang="es"/>
              <a:t>ensembles encajan muy bien</a:t>
            </a:r>
            <a:r>
              <a:rPr lang="es"/>
              <a:t> con este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Utilizaremos un </a:t>
            </a:r>
            <a:r>
              <a:rPr b="1" lang="es"/>
              <a:t>PCA</a:t>
            </a:r>
            <a:r>
              <a:rPr lang="es"/>
              <a:t> para los no supervisados para agrupar datos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800" y="770625"/>
            <a:ext cx="3575924" cy="22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524" y="3099750"/>
            <a:ext cx="3177351" cy="19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15675" y="1221750"/>
            <a:ext cx="36741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Buen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Aplicamos un PCA para poder representarlo con dos componentes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746" y="1275471"/>
            <a:ext cx="4804650" cy="3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525" y="1663675"/>
            <a:ext cx="2652400" cy="4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623" y="3206423"/>
            <a:ext cx="1459975" cy="17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3136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clasificación: random forest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242375" y="1060575"/>
            <a:ext cx="4804200" cy="41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213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085"/>
              <a:t>Gran exactitud</a:t>
            </a:r>
            <a:endParaRPr sz="20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130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2085"/>
              <a:t>Calculamos sus features importances</a:t>
            </a:r>
            <a:endParaRPr sz="2085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75" y="1561600"/>
            <a:ext cx="28194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75" y="2033888"/>
            <a:ext cx="18192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800" y="1440325"/>
            <a:ext cx="4617300" cy="28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 ¿POR QUÉ EL TENIS?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28675"/>
            <a:ext cx="85206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tema que me gusta y manejo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bastante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muchísima información en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Internet en forma de datasets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le puede sacar mucho jugo al 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muy versátil a la hora de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crear modelos de Machine Learning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700"/>
              <a:t>¡</a:t>
            </a:r>
            <a:r>
              <a:rPr b="1" lang="es" sz="2700"/>
              <a:t>ES PERFECTO!</a:t>
            </a:r>
            <a:endParaRPr b="1" sz="27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600" y="1234950"/>
            <a:ext cx="3169135" cy="1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600" y="3149825"/>
            <a:ext cx="3189074" cy="17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clasificación: otros ensembles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90125" y="1228675"/>
            <a:ext cx="87423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XGBOOST				ADABOOST					BAGGING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700"/>
              <a:t>*Uso de Label encoder</a:t>
            </a:r>
            <a:endParaRPr sz="700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49" y="2100375"/>
            <a:ext cx="2944251" cy="23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148" y="2509373"/>
            <a:ext cx="1302075" cy="2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83" y="2537400"/>
            <a:ext cx="1351815" cy="2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76" y="1855375"/>
            <a:ext cx="2586075" cy="3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0550" y="1863175"/>
            <a:ext cx="25860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 final 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750" y="1093850"/>
            <a:ext cx="5233449" cy="39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97050" y="1136850"/>
            <a:ext cx="35145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tenis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profesional es un campo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muy proclive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para DS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EDA: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varieda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d, permite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analiza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bien el target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explorando sus variables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Calidad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datos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90% de filas y 50% columnas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Modelos: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Ensembles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Regresión Logística 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70%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</a:t>
            </a:r>
            <a:r>
              <a:rPr b="1"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acierto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 DE LOS DATOS: GITHUB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8675"/>
            <a:ext cx="86856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Enlace al repositorio → </a:t>
            </a:r>
            <a:r>
              <a:rPr lang="es" sz="1600" u="sng">
                <a:solidFill>
                  <a:schemeClr val="hlink"/>
                </a:solidFill>
                <a:hlinkClick r:id="rId3"/>
              </a:rPr>
              <a:t>https://github.com/JeffSackmann/tennis_atp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50" y="32438"/>
            <a:ext cx="2191850" cy="12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75" y="1689675"/>
            <a:ext cx="7587725" cy="33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TRATAMIENTO Y RESUMEN DE LOS DATOS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58400" y="1015325"/>
            <a:ext cx="8685600" cy="3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Decidimos concatenar los datasets de los últimos 3 años (2021, 2022 y 2023) de todos los partidos ATP -&gt; Partidos del circuito profesional mundial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Dimensiones →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Columnas y descripción →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Tipos de variables -&gt;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Numéricas y categóricas </a:t>
            </a:r>
            <a:endParaRPr sz="1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75" y="2437424"/>
            <a:ext cx="1257400" cy="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975" y="1808975"/>
            <a:ext cx="4050058" cy="317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EXPLORATORY DATA ANALYSIS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4320300" cy="3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Nos vamos a centrar en los </a:t>
            </a:r>
            <a:r>
              <a:rPr b="1" lang="es"/>
              <a:t>ganadores </a:t>
            </a:r>
            <a:r>
              <a:rPr lang="es"/>
              <a:t>de los partidos (será nuestro </a:t>
            </a:r>
            <a:r>
              <a:rPr b="1" lang="es"/>
              <a:t>target</a:t>
            </a:r>
            <a:r>
              <a:rPr lang="es"/>
              <a:t>) y en sus triunfos en los diferentes torneos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Dividiremos en </a:t>
            </a:r>
            <a:r>
              <a:rPr b="1" lang="es"/>
              <a:t>diferentes categorías</a:t>
            </a:r>
            <a:r>
              <a:rPr lang="es"/>
              <a:t>: superficies, edad, tipo de torneo, ranking, mano usada, altura</a:t>
            </a:r>
            <a:r>
              <a:rPr lang="es"/>
              <a:t>...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900" y="1711230"/>
            <a:ext cx="4320301" cy="251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257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primeras aproximaciones: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00" y="1026750"/>
            <a:ext cx="6538826" cy="39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victorias de los jugadores --&gt; Será el target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567"/>
            <a:ext cx="9143999" cy="220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550" y="3090550"/>
            <a:ext cx="3949060" cy="20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11700" y="3090550"/>
            <a:ext cx="35943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Este es el </a:t>
            </a:r>
            <a:r>
              <a:rPr b="1" lang="es" sz="2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TOP 10</a:t>
            </a:r>
            <a:endParaRPr b="1" sz="2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3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446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VICTORIAS POR SUPERFICIE: CONTEXTO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25975" y="978300"/>
            <a:ext cx="6025500" cy="4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Cada pista tiene un estilo de juego dominante por sus características: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Tierra: deslizante, bote alto -&gt; juego de fondo y contraataque con golpes liftados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Dura: bote medio y rápido -&gt; juego ofensivo, golpes planos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Hierba: bote bajo y deslizante -&gt; juego de saque, red y rapidez de piernas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Diferentes especialistas para cada superficie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825" y="622525"/>
            <a:ext cx="2543927" cy="14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825" y="2120899"/>
            <a:ext cx="2543923" cy="14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825" y="3625625"/>
            <a:ext cx="2543925" cy="14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66699" cy="16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2075"/>
            <a:ext cx="6966699" cy="16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13100"/>
            <a:ext cx="6966698" cy="16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050" y="0"/>
            <a:ext cx="2207500" cy="16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7003250" y="2430950"/>
            <a:ext cx="20751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Sesgo a favor de la pista dura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Razón: son las más económicas de mantener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